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18" r:id="rId2"/>
    <p:sldId id="329" r:id="rId3"/>
    <p:sldId id="339" r:id="rId4"/>
    <p:sldId id="340" r:id="rId5"/>
    <p:sldId id="341" r:id="rId6"/>
    <p:sldId id="342" r:id="rId7"/>
    <p:sldId id="343" r:id="rId8"/>
    <p:sldId id="344" r:id="rId9"/>
    <p:sldId id="345" r:id="rId10"/>
    <p:sldId id="346" r:id="rId11"/>
    <p:sldId id="347" r:id="rId12"/>
    <p:sldId id="348" r:id="rId13"/>
    <p:sldId id="349" r:id="rId14"/>
    <p:sldId id="350" r:id="rId15"/>
    <p:sldId id="351" r:id="rId16"/>
    <p:sldId id="352" r:id="rId17"/>
    <p:sldId id="353" r:id="rId18"/>
  </p:sldIdLst>
  <p:sldSz cx="12188825"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72554" autoAdjust="0"/>
  </p:normalViewPr>
  <p:slideViewPr>
    <p:cSldViewPr showGuides="1">
      <p:cViewPr varScale="1">
        <p:scale>
          <a:sx n="47" d="100"/>
          <a:sy n="47" d="100"/>
        </p:scale>
        <p:origin x="1416" y="43"/>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p:scale>
          <a:sx n="50" d="100"/>
          <a:sy n="50" d="100"/>
        </p:scale>
        <p:origin x="271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8669AFDC-7658-4951-B0FF-52DFF2A93C0A}" type="datetimeFigureOut">
              <a:rPr lang="en-US" smtClean="0"/>
              <a:t>10/10/2017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8ED99B-9732-49FC-9C16-B56FEB1B1092}" type="slidenum">
              <a:rPr lang="en-US" smtClean="0"/>
              <a:t>‹#›</a:t>
            </a:fld>
            <a:endParaRPr lang="en-US"/>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smtClean="0"/>
              <a:t>10/10/2017</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lang="en-US" smtClean="0"/>
              <a:t>‹#›</a:t>
            </a:fld>
            <a:endParaRPr lang="en-US"/>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93199CD-3E1B-4AE6-990F-76F925F5EA9F}" type="slidenum">
              <a:rPr lang="en-US" smtClean="0"/>
              <a:t>1</a:t>
            </a:fld>
            <a:endParaRPr lang="en-US"/>
          </a:p>
        </p:txBody>
      </p:sp>
    </p:spTree>
    <p:extLst>
      <p:ext uri="{BB962C8B-B14F-4D97-AF65-F5344CB8AC3E}">
        <p14:creationId xmlns:p14="http://schemas.microsoft.com/office/powerpoint/2010/main" val="744329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400" b="1" dirty="0"/>
          </a:p>
        </p:txBody>
      </p:sp>
      <p:sp>
        <p:nvSpPr>
          <p:cNvPr id="4" name="Slide Number Placeholder 3"/>
          <p:cNvSpPr>
            <a:spLocks noGrp="1"/>
          </p:cNvSpPr>
          <p:nvPr>
            <p:ph type="sldNum" sz="quarter" idx="10"/>
          </p:nvPr>
        </p:nvSpPr>
        <p:spPr/>
        <p:txBody>
          <a:bodyPr/>
          <a:lstStyle/>
          <a:p>
            <a:fld id="{F93199CD-3E1B-4AE6-990F-76F925F5EA9F}" type="slidenum">
              <a:rPr lang="en-US" smtClean="0"/>
              <a:t>10</a:t>
            </a:fld>
            <a:endParaRPr lang="en-US"/>
          </a:p>
        </p:txBody>
      </p:sp>
    </p:spTree>
    <p:extLst>
      <p:ext uri="{BB962C8B-B14F-4D97-AF65-F5344CB8AC3E}">
        <p14:creationId xmlns:p14="http://schemas.microsoft.com/office/powerpoint/2010/main" val="1972601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400" b="1" dirty="0"/>
          </a:p>
        </p:txBody>
      </p:sp>
      <p:sp>
        <p:nvSpPr>
          <p:cNvPr id="4" name="Slide Number Placeholder 3"/>
          <p:cNvSpPr>
            <a:spLocks noGrp="1"/>
          </p:cNvSpPr>
          <p:nvPr>
            <p:ph type="sldNum" sz="quarter" idx="10"/>
          </p:nvPr>
        </p:nvSpPr>
        <p:spPr/>
        <p:txBody>
          <a:bodyPr/>
          <a:lstStyle/>
          <a:p>
            <a:fld id="{F93199CD-3E1B-4AE6-990F-76F925F5EA9F}" type="slidenum">
              <a:rPr lang="en-US" smtClean="0"/>
              <a:t>11</a:t>
            </a:fld>
            <a:endParaRPr lang="en-US"/>
          </a:p>
        </p:txBody>
      </p:sp>
    </p:spTree>
    <p:extLst>
      <p:ext uri="{BB962C8B-B14F-4D97-AF65-F5344CB8AC3E}">
        <p14:creationId xmlns:p14="http://schemas.microsoft.com/office/powerpoint/2010/main" val="2998704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400" dirty="0"/>
          </a:p>
        </p:txBody>
      </p:sp>
      <p:sp>
        <p:nvSpPr>
          <p:cNvPr id="4" name="Slide Number Placeholder 3"/>
          <p:cNvSpPr>
            <a:spLocks noGrp="1"/>
          </p:cNvSpPr>
          <p:nvPr>
            <p:ph type="sldNum" sz="quarter" idx="10"/>
          </p:nvPr>
        </p:nvSpPr>
        <p:spPr/>
        <p:txBody>
          <a:bodyPr/>
          <a:lstStyle/>
          <a:p>
            <a:fld id="{F93199CD-3E1B-4AE6-990F-76F925F5EA9F}" type="slidenum">
              <a:rPr lang="en-US" smtClean="0"/>
              <a:t>12</a:t>
            </a:fld>
            <a:endParaRPr lang="en-US"/>
          </a:p>
        </p:txBody>
      </p:sp>
    </p:spTree>
    <p:extLst>
      <p:ext uri="{BB962C8B-B14F-4D97-AF65-F5344CB8AC3E}">
        <p14:creationId xmlns:p14="http://schemas.microsoft.com/office/powerpoint/2010/main" val="1684072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93199CD-3E1B-4AE6-990F-76F925F5EA9F}" type="slidenum">
              <a:rPr lang="en-US" smtClean="0"/>
              <a:t>13</a:t>
            </a:fld>
            <a:endParaRPr lang="en-US"/>
          </a:p>
        </p:txBody>
      </p:sp>
    </p:spTree>
    <p:extLst>
      <p:ext uri="{BB962C8B-B14F-4D97-AF65-F5344CB8AC3E}">
        <p14:creationId xmlns:p14="http://schemas.microsoft.com/office/powerpoint/2010/main" val="315318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b="1" dirty="0"/>
          </a:p>
        </p:txBody>
      </p:sp>
      <p:sp>
        <p:nvSpPr>
          <p:cNvPr id="4" name="Slide Number Placeholder 3"/>
          <p:cNvSpPr>
            <a:spLocks noGrp="1"/>
          </p:cNvSpPr>
          <p:nvPr>
            <p:ph type="sldNum" sz="quarter" idx="10"/>
          </p:nvPr>
        </p:nvSpPr>
        <p:spPr/>
        <p:txBody>
          <a:bodyPr/>
          <a:lstStyle/>
          <a:p>
            <a:fld id="{F93199CD-3E1B-4AE6-990F-76F925F5EA9F}" type="slidenum">
              <a:rPr lang="en-US" smtClean="0"/>
              <a:t>14</a:t>
            </a:fld>
            <a:endParaRPr lang="en-US"/>
          </a:p>
        </p:txBody>
      </p:sp>
    </p:spTree>
    <p:extLst>
      <p:ext uri="{BB962C8B-B14F-4D97-AF65-F5344CB8AC3E}">
        <p14:creationId xmlns:p14="http://schemas.microsoft.com/office/powerpoint/2010/main" val="4270498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b="1" u="sng" dirty="0"/>
          </a:p>
        </p:txBody>
      </p:sp>
      <p:sp>
        <p:nvSpPr>
          <p:cNvPr id="4" name="Slide Number Placeholder 3"/>
          <p:cNvSpPr>
            <a:spLocks noGrp="1"/>
          </p:cNvSpPr>
          <p:nvPr>
            <p:ph type="sldNum" sz="quarter" idx="10"/>
          </p:nvPr>
        </p:nvSpPr>
        <p:spPr/>
        <p:txBody>
          <a:bodyPr/>
          <a:lstStyle/>
          <a:p>
            <a:fld id="{F93199CD-3E1B-4AE6-990F-76F925F5EA9F}" type="slidenum">
              <a:rPr lang="en-US" smtClean="0"/>
              <a:t>15</a:t>
            </a:fld>
            <a:endParaRPr lang="en-US"/>
          </a:p>
        </p:txBody>
      </p:sp>
    </p:spTree>
    <p:extLst>
      <p:ext uri="{BB962C8B-B14F-4D97-AF65-F5344CB8AC3E}">
        <p14:creationId xmlns:p14="http://schemas.microsoft.com/office/powerpoint/2010/main" val="1726173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93199CD-3E1B-4AE6-990F-76F925F5EA9F}" type="slidenum">
              <a:rPr lang="en-US" smtClean="0"/>
              <a:t>16</a:t>
            </a:fld>
            <a:endParaRPr lang="en-US"/>
          </a:p>
        </p:txBody>
      </p:sp>
    </p:spTree>
    <p:extLst>
      <p:ext uri="{BB962C8B-B14F-4D97-AF65-F5344CB8AC3E}">
        <p14:creationId xmlns:p14="http://schemas.microsoft.com/office/powerpoint/2010/main" val="267393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93199CD-3E1B-4AE6-990F-76F925F5EA9F}" type="slidenum">
              <a:rPr lang="en-US" smtClean="0"/>
              <a:t>17</a:t>
            </a:fld>
            <a:endParaRPr lang="en-US"/>
          </a:p>
        </p:txBody>
      </p:sp>
    </p:spTree>
    <p:extLst>
      <p:ext uri="{BB962C8B-B14F-4D97-AF65-F5344CB8AC3E}">
        <p14:creationId xmlns:p14="http://schemas.microsoft.com/office/powerpoint/2010/main" val="1252891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93199CD-3E1B-4AE6-990F-76F925F5EA9F}" type="slidenum">
              <a:rPr lang="en-US" smtClean="0"/>
              <a:t>2</a:t>
            </a:fld>
            <a:endParaRPr lang="en-US"/>
          </a:p>
        </p:txBody>
      </p:sp>
    </p:spTree>
    <p:extLst>
      <p:ext uri="{BB962C8B-B14F-4D97-AF65-F5344CB8AC3E}">
        <p14:creationId xmlns:p14="http://schemas.microsoft.com/office/powerpoint/2010/main" val="1437968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93199CD-3E1B-4AE6-990F-76F925F5EA9F}" type="slidenum">
              <a:rPr lang="en-US" smtClean="0"/>
              <a:t>3</a:t>
            </a:fld>
            <a:endParaRPr lang="en-US"/>
          </a:p>
        </p:txBody>
      </p:sp>
    </p:spTree>
    <p:extLst>
      <p:ext uri="{BB962C8B-B14F-4D97-AF65-F5344CB8AC3E}">
        <p14:creationId xmlns:p14="http://schemas.microsoft.com/office/powerpoint/2010/main" val="2282140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93199CD-3E1B-4AE6-990F-76F925F5EA9F}" type="slidenum">
              <a:rPr lang="en-US" smtClean="0"/>
              <a:t>4</a:t>
            </a:fld>
            <a:endParaRPr lang="en-US"/>
          </a:p>
        </p:txBody>
      </p:sp>
    </p:spTree>
    <p:extLst>
      <p:ext uri="{BB962C8B-B14F-4D97-AF65-F5344CB8AC3E}">
        <p14:creationId xmlns:p14="http://schemas.microsoft.com/office/powerpoint/2010/main" val="2254606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93199CD-3E1B-4AE6-990F-76F925F5EA9F}" type="slidenum">
              <a:rPr lang="en-US" smtClean="0"/>
              <a:t>5</a:t>
            </a:fld>
            <a:endParaRPr lang="en-US"/>
          </a:p>
        </p:txBody>
      </p:sp>
    </p:spTree>
    <p:extLst>
      <p:ext uri="{BB962C8B-B14F-4D97-AF65-F5344CB8AC3E}">
        <p14:creationId xmlns:p14="http://schemas.microsoft.com/office/powerpoint/2010/main" val="449338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b="1" dirty="0"/>
          </a:p>
        </p:txBody>
      </p:sp>
      <p:sp>
        <p:nvSpPr>
          <p:cNvPr id="4" name="Slide Number Placeholder 3"/>
          <p:cNvSpPr>
            <a:spLocks noGrp="1"/>
          </p:cNvSpPr>
          <p:nvPr>
            <p:ph type="sldNum" sz="quarter" idx="10"/>
          </p:nvPr>
        </p:nvSpPr>
        <p:spPr/>
        <p:txBody>
          <a:bodyPr/>
          <a:lstStyle/>
          <a:p>
            <a:fld id="{F93199CD-3E1B-4AE6-990F-76F925F5EA9F}" type="slidenum">
              <a:rPr lang="en-US" smtClean="0"/>
              <a:t>6</a:t>
            </a:fld>
            <a:endParaRPr lang="en-US"/>
          </a:p>
        </p:txBody>
      </p:sp>
    </p:spTree>
    <p:extLst>
      <p:ext uri="{BB962C8B-B14F-4D97-AF65-F5344CB8AC3E}">
        <p14:creationId xmlns:p14="http://schemas.microsoft.com/office/powerpoint/2010/main" val="490265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b="1" dirty="0"/>
          </a:p>
        </p:txBody>
      </p:sp>
      <p:sp>
        <p:nvSpPr>
          <p:cNvPr id="4" name="Slide Number Placeholder 3"/>
          <p:cNvSpPr>
            <a:spLocks noGrp="1"/>
          </p:cNvSpPr>
          <p:nvPr>
            <p:ph type="sldNum" sz="quarter" idx="10"/>
          </p:nvPr>
        </p:nvSpPr>
        <p:spPr/>
        <p:txBody>
          <a:bodyPr/>
          <a:lstStyle/>
          <a:p>
            <a:fld id="{F93199CD-3E1B-4AE6-990F-76F925F5EA9F}" type="slidenum">
              <a:rPr lang="en-US" smtClean="0"/>
              <a:t>7</a:t>
            </a:fld>
            <a:endParaRPr lang="en-US"/>
          </a:p>
        </p:txBody>
      </p:sp>
    </p:spTree>
    <p:extLst>
      <p:ext uri="{BB962C8B-B14F-4D97-AF65-F5344CB8AC3E}">
        <p14:creationId xmlns:p14="http://schemas.microsoft.com/office/powerpoint/2010/main" val="1206906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93199CD-3E1B-4AE6-990F-76F925F5EA9F}" type="slidenum">
              <a:rPr lang="en-US" smtClean="0"/>
              <a:t>8</a:t>
            </a:fld>
            <a:endParaRPr lang="en-US"/>
          </a:p>
        </p:txBody>
      </p:sp>
    </p:spTree>
    <p:extLst>
      <p:ext uri="{BB962C8B-B14F-4D97-AF65-F5344CB8AC3E}">
        <p14:creationId xmlns:p14="http://schemas.microsoft.com/office/powerpoint/2010/main" val="588791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400" b="1" dirty="0"/>
          </a:p>
        </p:txBody>
      </p:sp>
      <p:sp>
        <p:nvSpPr>
          <p:cNvPr id="4" name="Slide Number Placeholder 3"/>
          <p:cNvSpPr>
            <a:spLocks noGrp="1"/>
          </p:cNvSpPr>
          <p:nvPr>
            <p:ph type="sldNum" sz="quarter" idx="10"/>
          </p:nvPr>
        </p:nvSpPr>
        <p:spPr/>
        <p:txBody>
          <a:bodyPr/>
          <a:lstStyle/>
          <a:p>
            <a:fld id="{F93199CD-3E1B-4AE6-990F-76F925F5EA9F}" type="slidenum">
              <a:rPr lang="en-US" smtClean="0"/>
              <a:t>9</a:t>
            </a:fld>
            <a:endParaRPr lang="en-US"/>
          </a:p>
        </p:txBody>
      </p:sp>
    </p:spTree>
    <p:extLst>
      <p:ext uri="{BB962C8B-B14F-4D97-AF65-F5344CB8AC3E}">
        <p14:creationId xmlns:p14="http://schemas.microsoft.com/office/powerpoint/2010/main" val="41620084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600200"/>
            <a:ext cx="5945188" cy="30480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hasCustomPrompt="1"/>
          </p:nvPr>
        </p:nvSpPr>
        <p:spPr>
          <a:xfrm>
            <a:off x="1520825" y="4898572"/>
            <a:ext cx="5945187"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a:t>
            </a:r>
            <a:r>
              <a:rPr dirty="0"/>
              <a:t>dit Master subtitle style</a:t>
            </a:r>
          </a:p>
        </p:txBody>
      </p:sp>
      <p:cxnSp>
        <p:nvCxnSpPr>
          <p:cNvPr id="6" name="Straight Connector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7923213" y="0"/>
            <a:ext cx="4265612" cy="6858000"/>
            <a:chOff x="7923213" y="0"/>
            <a:chExt cx="4265612" cy="68580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10/10/2017</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3412" y="646112"/>
            <a:ext cx="1828801" cy="5522913"/>
          </a:xfrm>
        </p:spPr>
        <p:txBody>
          <a:bodyPr vert="eaVert"/>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10/10/2017</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10/10/2017</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0" y="2237096"/>
            <a:ext cx="8229601" cy="2411103"/>
          </a:xfrm>
        </p:spPr>
        <p:txBody>
          <a:bodyPr anchor="b">
            <a:normAutofit/>
          </a:bodyPr>
          <a:lstStyle>
            <a:lvl1pPr algn="l">
              <a:lnSpc>
                <a:spcPct val="80000"/>
              </a:lnSpc>
              <a:defRPr sz="4800" b="0" cap="none" baseline="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2" y="4876800"/>
            <a:ext cx="8229601"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grpSp>
        <p:nvGrpSpPr>
          <p:cNvPr id="7" name="Group 6"/>
          <p:cNvGrpSpPr/>
          <p:nvPr userDrawn="1"/>
        </p:nvGrpSpPr>
        <p:grpSpPr>
          <a:xfrm>
            <a:off x="11123611" y="0"/>
            <a:ext cx="1065214" cy="6868886"/>
            <a:chOff x="11123611" y="0"/>
            <a:chExt cx="1065214" cy="6868886"/>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10/10/2017</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9" name="Straight Connector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10/10/2017</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F41C87-7AD9-4845-A077-840E4A0F3F06}" type="datetimeFigureOut">
              <a:rPr lang="en-US"/>
              <a:t>10/10/2017</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cxnSp>
        <p:nvCxnSpPr>
          <p:cNvPr id="10" name="Straight Connector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03F41C87-7AD9-4845-A077-840E4A0F3F06}" type="datetimeFigureOut">
              <a:rPr lang="en-US"/>
              <a:t>10/10/2017</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cxnSp>
        <p:nvCxnSpPr>
          <p:cNvPr id="6" name="Straight Connector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F41C87-7AD9-4845-A077-840E4A0F3F06}" type="datetimeFigureOut">
              <a:rPr lang="en-US"/>
              <a:t>10/10/2017</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anchor="b">
            <a:noAutofit/>
          </a:bodyPr>
          <a:lstStyle>
            <a:lvl1pPr algn="l">
              <a:lnSpc>
                <a:spcPct val="80000"/>
              </a:lnSpc>
              <a:defRPr sz="4000" b="0">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10/10/2017</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8"/>
          </a:xfrm>
        </p:spPr>
        <p:txBody>
          <a:bodyPr anchor="b">
            <a:normAutofit/>
          </a:bodyPr>
          <a:lstStyle>
            <a:lvl1pPr algn="l">
              <a:lnSpc>
                <a:spcPct val="80000"/>
              </a:lnSpc>
              <a:defRPr sz="4000" b="0" i="0" baseline="0">
                <a:solidFill>
                  <a:schemeClr val="accent1">
                    <a:lumMod val="50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0" name="Straight Connector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5"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fld id="{03F41C87-7AD9-4845-A077-840E4A0F3F06}" type="datetimeFigureOut">
              <a:rPr lang="en-US" smtClean="0"/>
              <a:pPr/>
              <a:t>10/10/2017</a:t>
            </a:fld>
            <a:endParaRPr lang="en-US"/>
          </a:p>
        </p:txBody>
      </p:sp>
      <p:sp>
        <p:nvSpPr>
          <p:cNvPr id="6"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fld id="{2A013F82-EE5E-44EE-A61D-E31C6657F26F}" type="slidenum">
              <a:rPr lang="en-US" smtClean="0"/>
              <a:pPr/>
              <a:t>‹#›</a:t>
            </a:fld>
            <a:endParaRPr lang="en-US"/>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Bitcoin and the legitimacy crisis of money</a:t>
            </a:r>
            <a:endParaRPr lang="en-US" dirty="0"/>
          </a:p>
        </p:txBody>
      </p:sp>
      <p:sp>
        <p:nvSpPr>
          <p:cNvPr id="3" name="Subtitle 2"/>
          <p:cNvSpPr>
            <a:spLocks noGrp="1"/>
          </p:cNvSpPr>
          <p:nvPr>
            <p:ph type="subTitle" idx="1"/>
          </p:nvPr>
        </p:nvSpPr>
        <p:spPr/>
        <p:txBody>
          <a:bodyPr/>
          <a:lstStyle/>
          <a:p>
            <a:r>
              <a:rPr lang="en-IN" dirty="0"/>
              <a:t>Author - Beat Weber</a:t>
            </a:r>
            <a:r>
              <a:rPr lang="en-US" dirty="0"/>
              <a:t> - Cambridge Journal of Economics</a:t>
            </a:r>
            <a:r>
              <a:rPr lang="en-US" i="1" dirty="0"/>
              <a:t> </a:t>
            </a:r>
            <a:r>
              <a:rPr lang="en-US" dirty="0"/>
              <a:t>2016</a:t>
            </a:r>
          </a:p>
          <a:p>
            <a:r>
              <a:rPr lang="en-US" dirty="0"/>
              <a:t>Presenter - Nishant</a:t>
            </a:r>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F590-FC09-474A-B93C-7E5190B03FD1}"/>
              </a:ext>
            </a:extLst>
          </p:cNvPr>
          <p:cNvSpPr>
            <a:spLocks noGrp="1"/>
          </p:cNvSpPr>
          <p:nvPr>
            <p:ph type="title"/>
          </p:nvPr>
        </p:nvSpPr>
        <p:spPr/>
        <p:txBody>
          <a:bodyPr/>
          <a:lstStyle/>
          <a:p>
            <a:r>
              <a:rPr lang="en-US" dirty="0"/>
              <a:t>6. The current governance of money</a:t>
            </a:r>
            <a:br>
              <a:rPr lang="en-US" dirty="0"/>
            </a:br>
            <a:endParaRPr lang="en-IN" dirty="0"/>
          </a:p>
        </p:txBody>
      </p:sp>
      <p:sp>
        <p:nvSpPr>
          <p:cNvPr id="3" name="Content Placeholder 2">
            <a:extLst>
              <a:ext uri="{FF2B5EF4-FFF2-40B4-BE49-F238E27FC236}">
                <a16:creationId xmlns:a16="http://schemas.microsoft.com/office/drawing/2014/main" id="{BE2CEA56-9A9D-41AC-8076-667A2FAC1321}"/>
              </a:ext>
            </a:extLst>
          </p:cNvPr>
          <p:cNvSpPr>
            <a:spLocks noGrp="1"/>
          </p:cNvSpPr>
          <p:nvPr>
            <p:ph idx="1"/>
          </p:nvPr>
        </p:nvSpPr>
        <p:spPr/>
        <p:txBody>
          <a:bodyPr>
            <a:normAutofit/>
          </a:bodyPr>
          <a:lstStyle/>
          <a:p>
            <a:r>
              <a:rPr lang="en-US" dirty="0"/>
              <a:t>Main theoretical approaches concerning the nature of money:</a:t>
            </a:r>
          </a:p>
          <a:p>
            <a:pPr marL="514350" indent="-514350">
              <a:buFont typeface="+mj-lt"/>
              <a:buAutoNum type="romanUcPeriod"/>
            </a:pPr>
            <a:r>
              <a:rPr lang="en-US" dirty="0"/>
              <a:t>Commodity theory – Most saleable commodity that emerged spontaneously in the barter markets. Future discoveries like the emergence of credit developed due to efficiency enhancing nature of market discovery.</a:t>
            </a:r>
          </a:p>
          <a:p>
            <a:pPr marL="514350" indent="-514350">
              <a:buFont typeface="+mj-lt"/>
              <a:buAutoNum type="romanUcPeriod"/>
            </a:pPr>
            <a:r>
              <a:rPr lang="en-US" dirty="0"/>
              <a:t>Claims theory – Money emerged as a unit of account, decreed by some authority (the state or other collective institutions) in order to denominate enforceable debt obligations and/or impose </a:t>
            </a:r>
            <a:r>
              <a:rPr lang="en-IN" dirty="0"/>
              <a:t>taxes.</a:t>
            </a:r>
          </a:p>
          <a:p>
            <a:r>
              <a:rPr lang="en-US" dirty="0"/>
              <a:t>Today’s money integrates functions of unit of account, means of purchase and payment and store of value</a:t>
            </a:r>
          </a:p>
        </p:txBody>
      </p:sp>
    </p:spTree>
    <p:extLst>
      <p:ext uri="{BB962C8B-B14F-4D97-AF65-F5344CB8AC3E}">
        <p14:creationId xmlns:p14="http://schemas.microsoft.com/office/powerpoint/2010/main" val="4015363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B2626-4E83-40F5-8C63-85F3CFE8959B}"/>
              </a:ext>
            </a:extLst>
          </p:cNvPr>
          <p:cNvSpPr>
            <a:spLocks noGrp="1"/>
          </p:cNvSpPr>
          <p:nvPr>
            <p:ph type="title"/>
          </p:nvPr>
        </p:nvSpPr>
        <p:spPr/>
        <p:txBody>
          <a:bodyPr/>
          <a:lstStyle/>
          <a:p>
            <a:r>
              <a:rPr lang="en-US" dirty="0"/>
              <a:t>6. The current governance of money</a:t>
            </a:r>
            <a:br>
              <a:rPr lang="en-US" dirty="0"/>
            </a:br>
            <a:endParaRPr lang="en-IN" dirty="0"/>
          </a:p>
        </p:txBody>
      </p:sp>
      <p:sp>
        <p:nvSpPr>
          <p:cNvPr id="3" name="Content Placeholder 2">
            <a:extLst>
              <a:ext uri="{FF2B5EF4-FFF2-40B4-BE49-F238E27FC236}">
                <a16:creationId xmlns:a16="http://schemas.microsoft.com/office/drawing/2014/main" id="{8CA38BDF-9DDD-46B2-9BC7-EB415C2803CF}"/>
              </a:ext>
            </a:extLst>
          </p:cNvPr>
          <p:cNvSpPr>
            <a:spLocks noGrp="1"/>
          </p:cNvSpPr>
          <p:nvPr>
            <p:ph idx="1"/>
          </p:nvPr>
        </p:nvSpPr>
        <p:spPr/>
        <p:txBody>
          <a:bodyPr>
            <a:normAutofit lnSpcReduction="10000"/>
          </a:bodyPr>
          <a:lstStyle/>
          <a:p>
            <a:r>
              <a:rPr lang="en-US" dirty="0"/>
              <a:t>So how does money enter the circulation today? – Emission of money is linked to credit.</a:t>
            </a:r>
          </a:p>
          <a:p>
            <a:r>
              <a:rPr lang="en-US" dirty="0"/>
              <a:t>How does money get value? – Through ‘value’ creation and taxes!</a:t>
            </a:r>
          </a:p>
          <a:p>
            <a:r>
              <a:rPr lang="en-US" dirty="0"/>
              <a:t>What determines the prevalence and persistence of a monetary system? – A network too large and no incentive to break from it.</a:t>
            </a:r>
          </a:p>
          <a:p>
            <a:r>
              <a:rPr lang="en-US" dirty="0"/>
              <a:t>What if a </a:t>
            </a:r>
            <a:r>
              <a:rPr lang="en-IN" dirty="0"/>
              <a:t>deep legitimacy crisis seizes the national currency? – Users </a:t>
            </a:r>
            <a:r>
              <a:rPr lang="en-US" dirty="0"/>
              <a:t>tend to look upwards in the international monetary hierarchy: they resort to foreign currency, issued by economically stronger nations exhibiting comparably stronger legitimacy.</a:t>
            </a:r>
          </a:p>
          <a:p>
            <a:r>
              <a:rPr lang="en-US" dirty="0"/>
              <a:t>But will the users switch to Bitcoin?</a:t>
            </a:r>
          </a:p>
        </p:txBody>
      </p:sp>
    </p:spTree>
    <p:extLst>
      <p:ext uri="{BB962C8B-B14F-4D97-AF65-F5344CB8AC3E}">
        <p14:creationId xmlns:p14="http://schemas.microsoft.com/office/powerpoint/2010/main" val="252274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8050E-6E8F-451F-AC7D-21FB89BBAA46}"/>
              </a:ext>
            </a:extLst>
          </p:cNvPr>
          <p:cNvSpPr>
            <a:spLocks noGrp="1"/>
          </p:cNvSpPr>
          <p:nvPr>
            <p:ph type="title"/>
          </p:nvPr>
        </p:nvSpPr>
        <p:spPr/>
        <p:txBody>
          <a:bodyPr/>
          <a:lstStyle/>
          <a:p>
            <a:r>
              <a:rPr lang="en-US" dirty="0"/>
              <a:t>7. Cutting out the middlemen? Bitcoin as a payment system</a:t>
            </a:r>
            <a:endParaRPr lang="en-IN" dirty="0"/>
          </a:p>
        </p:txBody>
      </p:sp>
      <p:sp>
        <p:nvSpPr>
          <p:cNvPr id="3" name="Content Placeholder 2">
            <a:extLst>
              <a:ext uri="{FF2B5EF4-FFF2-40B4-BE49-F238E27FC236}">
                <a16:creationId xmlns:a16="http://schemas.microsoft.com/office/drawing/2014/main" id="{8B80D31F-4297-467E-A1AF-58B4567C1167}"/>
              </a:ext>
            </a:extLst>
          </p:cNvPr>
          <p:cNvSpPr>
            <a:spLocks noGrp="1"/>
          </p:cNvSpPr>
          <p:nvPr>
            <p:ph idx="1"/>
          </p:nvPr>
        </p:nvSpPr>
        <p:spPr/>
        <p:txBody>
          <a:bodyPr/>
          <a:lstStyle/>
          <a:p>
            <a:r>
              <a:rPr lang="en-US" dirty="0"/>
              <a:t>Nakamoto claims the reliance on the current financial intermediaries is a weakness as they are corrupted by power and regulation</a:t>
            </a:r>
          </a:p>
          <a:p>
            <a:r>
              <a:rPr lang="en-US" dirty="0"/>
              <a:t>Verifying the output legitimacy based on:</a:t>
            </a:r>
          </a:p>
          <a:p>
            <a:pPr marL="514350" indent="-514350">
              <a:buFont typeface="+mj-lt"/>
              <a:buAutoNum type="romanUcPeriod"/>
            </a:pPr>
            <a:r>
              <a:rPr lang="en-US" dirty="0"/>
              <a:t>Reliability/Usability – No credit risk. Legal and operational risks present.</a:t>
            </a:r>
          </a:p>
          <a:p>
            <a:pPr marL="514350" indent="-514350">
              <a:buFont typeface="+mj-lt"/>
              <a:buAutoNum type="romanUcPeriod"/>
            </a:pPr>
            <a:r>
              <a:rPr lang="en-IN" dirty="0"/>
              <a:t>Pricing – Cost of processing payment is equipment investment and energy costs. No transaction costs till 21 Million coins get mined.</a:t>
            </a:r>
          </a:p>
          <a:p>
            <a:pPr marL="514350" indent="-514350">
              <a:buFont typeface="+mj-lt"/>
              <a:buAutoNum type="romanUcPeriod"/>
            </a:pPr>
            <a:r>
              <a:rPr lang="en-US" dirty="0"/>
              <a:t>Privacy – Mimics the anonymity of cash.</a:t>
            </a:r>
            <a:endParaRPr lang="en-IN" dirty="0"/>
          </a:p>
        </p:txBody>
      </p:sp>
    </p:spTree>
    <p:extLst>
      <p:ext uri="{BB962C8B-B14F-4D97-AF65-F5344CB8AC3E}">
        <p14:creationId xmlns:p14="http://schemas.microsoft.com/office/powerpoint/2010/main" val="109582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AD624-FB53-4CD4-99F4-45C4800A70BF}"/>
              </a:ext>
            </a:extLst>
          </p:cNvPr>
          <p:cNvSpPr>
            <a:spLocks noGrp="1"/>
          </p:cNvSpPr>
          <p:nvPr>
            <p:ph type="title"/>
          </p:nvPr>
        </p:nvSpPr>
        <p:spPr/>
        <p:txBody>
          <a:bodyPr/>
          <a:lstStyle/>
          <a:p>
            <a:r>
              <a:rPr lang="en-US" dirty="0"/>
              <a:t>7. Cutting out the middlemen? Bitcoin as a payment system</a:t>
            </a:r>
            <a:endParaRPr lang="en-IN" dirty="0"/>
          </a:p>
        </p:txBody>
      </p:sp>
      <p:sp>
        <p:nvSpPr>
          <p:cNvPr id="3" name="Content Placeholder 2">
            <a:extLst>
              <a:ext uri="{FF2B5EF4-FFF2-40B4-BE49-F238E27FC236}">
                <a16:creationId xmlns:a16="http://schemas.microsoft.com/office/drawing/2014/main" id="{1B0ABB6C-B9AE-4C4C-B985-935E7FDEB5D4}"/>
              </a:ext>
            </a:extLst>
          </p:cNvPr>
          <p:cNvSpPr>
            <a:spLocks noGrp="1"/>
          </p:cNvSpPr>
          <p:nvPr>
            <p:ph idx="1"/>
          </p:nvPr>
        </p:nvSpPr>
        <p:spPr/>
        <p:txBody>
          <a:bodyPr/>
          <a:lstStyle/>
          <a:p>
            <a:r>
              <a:rPr lang="en-US" dirty="0"/>
              <a:t>Input legitimacy – Offers reliance on competitive cryptographic processes and the slim chance of using the Bitcoin Foundation as an instrument to fix emerging problems (Ex: Mt. </a:t>
            </a:r>
            <a:r>
              <a:rPr lang="en-US" dirty="0" err="1"/>
              <a:t>Gox</a:t>
            </a:r>
            <a:r>
              <a:rPr lang="en-US" dirty="0"/>
              <a:t> Hack, Wallet Hacks).</a:t>
            </a:r>
            <a:endParaRPr lang="en-IN" dirty="0"/>
          </a:p>
        </p:txBody>
      </p:sp>
    </p:spTree>
    <p:extLst>
      <p:ext uri="{BB962C8B-B14F-4D97-AF65-F5344CB8AC3E}">
        <p14:creationId xmlns:p14="http://schemas.microsoft.com/office/powerpoint/2010/main" val="408421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F5E30-B0A9-465E-8B16-84D2465193CA}"/>
              </a:ext>
            </a:extLst>
          </p:cNvPr>
          <p:cNvSpPr>
            <a:spLocks noGrp="1"/>
          </p:cNvSpPr>
          <p:nvPr>
            <p:ph type="title"/>
          </p:nvPr>
        </p:nvSpPr>
        <p:spPr/>
        <p:txBody>
          <a:bodyPr/>
          <a:lstStyle/>
          <a:p>
            <a:r>
              <a:rPr lang="en-US" dirty="0"/>
              <a:t>8. Digital gold? Bitcoin as a monetary system</a:t>
            </a:r>
            <a:br>
              <a:rPr lang="en-US" dirty="0"/>
            </a:br>
            <a:endParaRPr lang="en-IN" dirty="0"/>
          </a:p>
        </p:txBody>
      </p:sp>
      <p:sp>
        <p:nvSpPr>
          <p:cNvPr id="3" name="Content Placeholder 2">
            <a:extLst>
              <a:ext uri="{FF2B5EF4-FFF2-40B4-BE49-F238E27FC236}">
                <a16:creationId xmlns:a16="http://schemas.microsoft.com/office/drawing/2014/main" id="{FC41163C-1885-4AEA-B15B-7B52FBCC9452}"/>
              </a:ext>
            </a:extLst>
          </p:cNvPr>
          <p:cNvSpPr>
            <a:spLocks noGrp="1"/>
          </p:cNvSpPr>
          <p:nvPr>
            <p:ph idx="1"/>
          </p:nvPr>
        </p:nvSpPr>
        <p:spPr/>
        <p:txBody>
          <a:bodyPr>
            <a:normAutofit lnSpcReduction="10000"/>
          </a:bodyPr>
          <a:lstStyle/>
          <a:p>
            <a:r>
              <a:rPr lang="en-US" dirty="0"/>
              <a:t>Inspired by the idea that currencies should be back by precious metals, </a:t>
            </a:r>
            <a:r>
              <a:rPr lang="en-IN" dirty="0"/>
              <a:t>Bitcoin </a:t>
            </a:r>
            <a:r>
              <a:rPr lang="en-US" dirty="0"/>
              <a:t>claims to be based on ‘non-political economy’. It is considered by some as the new digital gold standard.</a:t>
            </a:r>
          </a:p>
          <a:p>
            <a:r>
              <a:rPr lang="en-US" dirty="0"/>
              <a:t>Verifying the output legitimacy based on:</a:t>
            </a:r>
          </a:p>
          <a:p>
            <a:pPr marL="514350" indent="-514350">
              <a:buFont typeface="+mj-lt"/>
              <a:buAutoNum type="romanUcPeriod"/>
            </a:pPr>
            <a:r>
              <a:rPr lang="en-IN" dirty="0"/>
              <a:t>Multifunctionality – Bitcoin doesn’t fulfil any functions of traditional money. It is not the general equivalent and prices are still quoted in fiat currencies and converted to accept Bitcoins to hedge against its price volatility.</a:t>
            </a:r>
          </a:p>
          <a:p>
            <a:pPr marL="514350" indent="-514350">
              <a:buFont typeface="+mj-lt"/>
              <a:buAutoNum type="romanUcPeriod"/>
            </a:pPr>
            <a:r>
              <a:rPr lang="en-US" dirty="0"/>
              <a:t>Stability</a:t>
            </a:r>
            <a:r>
              <a:rPr lang="en-IN" dirty="0"/>
              <a:t> – Bitcoin does not aim for stability. Instead promotes appreciation of bitcoins by keeping the supply limited using Metagovernance.</a:t>
            </a:r>
          </a:p>
        </p:txBody>
      </p:sp>
    </p:spTree>
    <p:extLst>
      <p:ext uri="{BB962C8B-B14F-4D97-AF65-F5344CB8AC3E}">
        <p14:creationId xmlns:p14="http://schemas.microsoft.com/office/powerpoint/2010/main" val="347767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25717-D1C1-4E22-9C94-95EAD3DC6FFD}"/>
              </a:ext>
            </a:extLst>
          </p:cNvPr>
          <p:cNvSpPr>
            <a:spLocks noGrp="1"/>
          </p:cNvSpPr>
          <p:nvPr>
            <p:ph type="title"/>
          </p:nvPr>
        </p:nvSpPr>
        <p:spPr/>
        <p:txBody>
          <a:bodyPr/>
          <a:lstStyle/>
          <a:p>
            <a:r>
              <a:rPr lang="en-US" dirty="0"/>
              <a:t>8. Digital gold? Bitcoin as a monetary system</a:t>
            </a:r>
            <a:br>
              <a:rPr lang="en-US" dirty="0"/>
            </a:br>
            <a:endParaRPr lang="en-IN" dirty="0"/>
          </a:p>
        </p:txBody>
      </p:sp>
      <p:sp>
        <p:nvSpPr>
          <p:cNvPr id="3" name="Content Placeholder 2">
            <a:extLst>
              <a:ext uri="{FF2B5EF4-FFF2-40B4-BE49-F238E27FC236}">
                <a16:creationId xmlns:a16="http://schemas.microsoft.com/office/drawing/2014/main" id="{EA55BEAC-02D9-4331-9B75-DFD8F015E2E0}"/>
              </a:ext>
            </a:extLst>
          </p:cNvPr>
          <p:cNvSpPr>
            <a:spLocks noGrp="1"/>
          </p:cNvSpPr>
          <p:nvPr>
            <p:ph idx="1"/>
          </p:nvPr>
        </p:nvSpPr>
        <p:spPr/>
        <p:txBody>
          <a:bodyPr/>
          <a:lstStyle/>
          <a:p>
            <a:r>
              <a:rPr lang="en-US" dirty="0"/>
              <a:t>Verifying input legitimacy based on:</a:t>
            </a:r>
          </a:p>
          <a:p>
            <a:pPr marL="514350" indent="-514350">
              <a:buFont typeface="+mj-lt"/>
              <a:buAutoNum type="romanUcPeriod"/>
            </a:pPr>
            <a:r>
              <a:rPr lang="en-US" dirty="0"/>
              <a:t>Relation to economic value creation – Bitcoin is neither a link to economic production nor value is a means to discharge tax obligations. Its value is based entirely on the subjective evaluation of its user community.</a:t>
            </a:r>
          </a:p>
          <a:p>
            <a:pPr marL="514350" indent="-514350">
              <a:buFont typeface="+mj-lt"/>
              <a:buAutoNum type="romanUcPeriod"/>
            </a:pPr>
            <a:r>
              <a:rPr lang="en-US" dirty="0"/>
              <a:t>User acceptance/exit options – Offering the possibility of choice in adoption might be considered a factor favorable to input legitimacy but there are a number of switching obstacles.</a:t>
            </a:r>
            <a:endParaRPr lang="en-IN" dirty="0"/>
          </a:p>
        </p:txBody>
      </p:sp>
    </p:spTree>
    <p:extLst>
      <p:ext uri="{BB962C8B-B14F-4D97-AF65-F5344CB8AC3E}">
        <p14:creationId xmlns:p14="http://schemas.microsoft.com/office/powerpoint/2010/main" val="91052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A26A8-D440-4EA8-80A4-7AE6D289F0A9}"/>
              </a:ext>
            </a:extLst>
          </p:cNvPr>
          <p:cNvSpPr>
            <a:spLocks noGrp="1"/>
          </p:cNvSpPr>
          <p:nvPr>
            <p:ph type="title"/>
          </p:nvPr>
        </p:nvSpPr>
        <p:spPr/>
        <p:txBody>
          <a:bodyPr/>
          <a:lstStyle/>
          <a:p>
            <a:r>
              <a:rPr lang="en-US" dirty="0"/>
              <a:t>9. Conclusion and thoughts</a:t>
            </a:r>
            <a:br>
              <a:rPr lang="en-US" dirty="0"/>
            </a:br>
            <a:endParaRPr lang="en-IN" dirty="0"/>
          </a:p>
        </p:txBody>
      </p:sp>
      <p:sp>
        <p:nvSpPr>
          <p:cNvPr id="3" name="Content Placeholder 2">
            <a:extLst>
              <a:ext uri="{FF2B5EF4-FFF2-40B4-BE49-F238E27FC236}">
                <a16:creationId xmlns:a16="http://schemas.microsoft.com/office/drawing/2014/main" id="{620953C0-BAD5-4969-A578-D68DB4597211}"/>
              </a:ext>
            </a:extLst>
          </p:cNvPr>
          <p:cNvSpPr>
            <a:spLocks noGrp="1"/>
          </p:cNvSpPr>
          <p:nvPr>
            <p:ph idx="1"/>
          </p:nvPr>
        </p:nvSpPr>
        <p:spPr/>
        <p:txBody>
          <a:bodyPr/>
          <a:lstStyle/>
          <a:p>
            <a:r>
              <a:rPr lang="en-US" dirty="0"/>
              <a:t>It can be safely said that Bitcoin rests on the following misunderstandings:</a:t>
            </a:r>
          </a:p>
          <a:p>
            <a:pPr marL="514350" indent="-514350">
              <a:buFont typeface="+mj-lt"/>
              <a:buAutoNum type="romanUcPeriod"/>
            </a:pPr>
            <a:r>
              <a:rPr lang="en-US" dirty="0"/>
              <a:t>Bitcoin evokes community while aiming at the elimination of the central asset of community governance, trust.</a:t>
            </a:r>
          </a:p>
          <a:p>
            <a:pPr marL="514350" indent="-514350">
              <a:buFont typeface="+mj-lt"/>
              <a:buAutoNum type="romanUcPeriod"/>
            </a:pPr>
            <a:r>
              <a:rPr lang="en-US" dirty="0"/>
              <a:t>Value appreciation cannot be a decisive criterion for output legitimacy as it comes at the cost of neglecting stability.</a:t>
            </a:r>
          </a:p>
          <a:p>
            <a:pPr marL="514350" indent="-514350">
              <a:buFont typeface="+mj-lt"/>
              <a:buAutoNum type="romanUcPeriod"/>
            </a:pPr>
            <a:r>
              <a:rPr lang="en-US" dirty="0"/>
              <a:t>Bitcoin’s self-positioning in opposition to fiat monetary systems is misguided, because the established system relies less on fiat than Bitcoin itself.</a:t>
            </a:r>
          </a:p>
        </p:txBody>
      </p:sp>
    </p:spTree>
    <p:extLst>
      <p:ext uri="{BB962C8B-B14F-4D97-AF65-F5344CB8AC3E}">
        <p14:creationId xmlns:p14="http://schemas.microsoft.com/office/powerpoint/2010/main" val="240977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91F5B-C5D4-4E37-9688-949686546C4A}"/>
              </a:ext>
            </a:extLst>
          </p:cNvPr>
          <p:cNvSpPr>
            <a:spLocks noGrp="1"/>
          </p:cNvSpPr>
          <p:nvPr>
            <p:ph type="title"/>
          </p:nvPr>
        </p:nvSpPr>
        <p:spPr/>
        <p:txBody>
          <a:bodyPr/>
          <a:lstStyle/>
          <a:p>
            <a:r>
              <a:rPr lang="en-US" dirty="0"/>
              <a:t>9. Conclusion and thoughts</a:t>
            </a:r>
            <a:br>
              <a:rPr lang="en-US" dirty="0"/>
            </a:br>
            <a:endParaRPr lang="en-IN" dirty="0"/>
          </a:p>
        </p:txBody>
      </p:sp>
      <p:sp>
        <p:nvSpPr>
          <p:cNvPr id="3" name="Content Placeholder 2">
            <a:extLst>
              <a:ext uri="{FF2B5EF4-FFF2-40B4-BE49-F238E27FC236}">
                <a16:creationId xmlns:a16="http://schemas.microsoft.com/office/drawing/2014/main" id="{4C389746-1903-4215-8BEC-0596FCCCB996}"/>
              </a:ext>
            </a:extLst>
          </p:cNvPr>
          <p:cNvSpPr>
            <a:spLocks noGrp="1"/>
          </p:cNvSpPr>
          <p:nvPr>
            <p:ph idx="1"/>
          </p:nvPr>
        </p:nvSpPr>
        <p:spPr/>
        <p:txBody>
          <a:bodyPr/>
          <a:lstStyle/>
          <a:p>
            <a:r>
              <a:rPr lang="en-US" dirty="0"/>
              <a:t>Most likely, Bitcoin won’t replace the current monetary and payment system.</a:t>
            </a:r>
          </a:p>
          <a:p>
            <a:r>
              <a:rPr lang="en-US" dirty="0"/>
              <a:t>But the features like block-chain will most likely influence the development of how payments are processed in a faster and more secure way in future.</a:t>
            </a:r>
          </a:p>
          <a:p>
            <a:r>
              <a:rPr lang="en-US" dirty="0"/>
              <a:t>In my opinion, one thing that is bound to happen is that people will treat it as an asset and will trade it till some government authority decides to ban it completely.</a:t>
            </a:r>
          </a:p>
        </p:txBody>
      </p:sp>
    </p:spTree>
    <p:extLst>
      <p:ext uri="{BB962C8B-B14F-4D97-AF65-F5344CB8AC3E}">
        <p14:creationId xmlns:p14="http://schemas.microsoft.com/office/powerpoint/2010/main" val="338102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Abstract</a:t>
            </a:r>
            <a:br>
              <a:rPr lang="en-US" dirty="0"/>
            </a:br>
            <a:endParaRPr lang="en-US" dirty="0"/>
          </a:p>
        </p:txBody>
      </p:sp>
      <p:sp>
        <p:nvSpPr>
          <p:cNvPr id="14" name="Content Placeholder 13"/>
          <p:cNvSpPr>
            <a:spLocks noGrp="1"/>
          </p:cNvSpPr>
          <p:nvPr>
            <p:ph idx="1"/>
          </p:nvPr>
        </p:nvSpPr>
        <p:spPr/>
        <p:txBody>
          <a:bodyPr/>
          <a:lstStyle/>
          <a:p>
            <a:r>
              <a:rPr lang="en-US" dirty="0"/>
              <a:t>The virtual currency and payment project Bitcoin intends to challenge the current monetary and payment system that finds itself in a legitimacy crisis in the aftermath of the financial market turmoil of 2008. In examining the governance of the Bitcoin system, this paper tries to assess its potential to create input and output legitimacy as a payment system and as a monetary system in comparison with current practice.</a:t>
            </a:r>
          </a:p>
        </p:txBody>
      </p:sp>
    </p:spTree>
    <p:extLst>
      <p:ext uri="{BB962C8B-B14F-4D97-AF65-F5344CB8AC3E}">
        <p14:creationId xmlns:p14="http://schemas.microsoft.com/office/powerpoint/2010/main" val="271760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13DDB-E0AE-47D3-A3E2-BC00AA186194}"/>
              </a:ext>
            </a:extLst>
          </p:cNvPr>
          <p:cNvSpPr>
            <a:spLocks noGrp="1"/>
          </p:cNvSpPr>
          <p:nvPr>
            <p:ph type="title"/>
          </p:nvPr>
        </p:nvSpPr>
        <p:spPr/>
        <p:txBody>
          <a:bodyPr/>
          <a:lstStyle/>
          <a:p>
            <a:r>
              <a:rPr lang="en-US" dirty="0"/>
              <a:t>Outline</a:t>
            </a:r>
            <a:br>
              <a:rPr lang="en-US" dirty="0"/>
            </a:br>
            <a:endParaRPr lang="en-IN" dirty="0"/>
          </a:p>
        </p:txBody>
      </p:sp>
      <p:sp>
        <p:nvSpPr>
          <p:cNvPr id="3" name="Content Placeholder 2">
            <a:extLst>
              <a:ext uri="{FF2B5EF4-FFF2-40B4-BE49-F238E27FC236}">
                <a16:creationId xmlns:a16="http://schemas.microsoft.com/office/drawing/2014/main" id="{6EC88078-B53F-418C-B4A0-914DC0075723}"/>
              </a:ext>
            </a:extLst>
          </p:cNvPr>
          <p:cNvSpPr>
            <a:spLocks noGrp="1"/>
          </p:cNvSpPr>
          <p:nvPr>
            <p:ph idx="1"/>
          </p:nvPr>
        </p:nvSpPr>
        <p:spPr/>
        <p:txBody>
          <a:bodyPr>
            <a:normAutofit fontScale="92500" lnSpcReduction="20000"/>
          </a:bodyPr>
          <a:lstStyle/>
          <a:p>
            <a:pPr marL="457200" indent="-457200">
              <a:buFont typeface="+mj-lt"/>
              <a:buAutoNum type="arabicPeriod"/>
            </a:pPr>
            <a:r>
              <a:rPr lang="en-US" dirty="0"/>
              <a:t>Key terms</a:t>
            </a:r>
          </a:p>
          <a:p>
            <a:pPr marL="457200" indent="-457200">
              <a:buFont typeface="+mj-lt"/>
              <a:buAutoNum type="arabicPeriod"/>
            </a:pPr>
            <a:r>
              <a:rPr lang="en-US" dirty="0"/>
              <a:t>Introduction</a:t>
            </a:r>
          </a:p>
          <a:p>
            <a:pPr marL="457200" indent="-457200">
              <a:buFont typeface="+mj-lt"/>
              <a:buAutoNum type="arabicPeriod"/>
            </a:pPr>
            <a:r>
              <a:rPr lang="en-US" dirty="0"/>
              <a:t>The legitimation crisis of current money and payment systems</a:t>
            </a:r>
          </a:p>
          <a:p>
            <a:pPr marL="457200" indent="-457200">
              <a:buFont typeface="+mj-lt"/>
              <a:buAutoNum type="arabicPeriod"/>
            </a:pPr>
            <a:r>
              <a:rPr lang="en-IN" dirty="0"/>
              <a:t>The Bitcoin proposal</a:t>
            </a:r>
          </a:p>
          <a:p>
            <a:pPr marL="457200" indent="-457200">
              <a:buFont typeface="+mj-lt"/>
              <a:buAutoNum type="arabicPeriod"/>
            </a:pPr>
            <a:r>
              <a:rPr lang="en-US" dirty="0"/>
              <a:t>Governance, input and output legitimacy</a:t>
            </a:r>
          </a:p>
          <a:p>
            <a:pPr marL="457200" indent="-457200">
              <a:buFont typeface="+mj-lt"/>
              <a:buAutoNum type="arabicPeriod"/>
            </a:pPr>
            <a:r>
              <a:rPr lang="en-US" dirty="0"/>
              <a:t>The current governance of money</a:t>
            </a:r>
          </a:p>
          <a:p>
            <a:pPr marL="457200" indent="-457200">
              <a:buFont typeface="+mj-lt"/>
              <a:buAutoNum type="arabicPeriod"/>
            </a:pPr>
            <a:r>
              <a:rPr lang="en-US" dirty="0"/>
              <a:t>Cutting out the middlemen? Bitcoin as a payment system</a:t>
            </a:r>
          </a:p>
          <a:p>
            <a:pPr marL="457200" indent="-457200">
              <a:buFont typeface="+mj-lt"/>
              <a:buAutoNum type="arabicPeriod"/>
            </a:pPr>
            <a:r>
              <a:rPr lang="en-US" dirty="0"/>
              <a:t>Digital gold? Bitcoin as a monetary system</a:t>
            </a:r>
          </a:p>
          <a:p>
            <a:pPr marL="457200" indent="-457200">
              <a:buFont typeface="+mj-lt"/>
              <a:buAutoNum type="arabicPeriod"/>
            </a:pPr>
            <a:r>
              <a:rPr lang="en-IN" dirty="0"/>
              <a:t>Conclusions and thoughts</a:t>
            </a:r>
          </a:p>
        </p:txBody>
      </p:sp>
    </p:spTree>
    <p:extLst>
      <p:ext uri="{BB962C8B-B14F-4D97-AF65-F5344CB8AC3E}">
        <p14:creationId xmlns:p14="http://schemas.microsoft.com/office/powerpoint/2010/main" val="176178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32688-9275-4A50-B0D4-512CF0026CD0}"/>
              </a:ext>
            </a:extLst>
          </p:cNvPr>
          <p:cNvSpPr>
            <a:spLocks noGrp="1"/>
          </p:cNvSpPr>
          <p:nvPr>
            <p:ph type="title"/>
          </p:nvPr>
        </p:nvSpPr>
        <p:spPr/>
        <p:txBody>
          <a:bodyPr/>
          <a:lstStyle/>
          <a:p>
            <a:r>
              <a:rPr lang="en-US" dirty="0"/>
              <a:t>1. Key terms</a:t>
            </a:r>
            <a:br>
              <a:rPr lang="en-US" dirty="0"/>
            </a:br>
            <a:endParaRPr lang="en-IN" dirty="0"/>
          </a:p>
        </p:txBody>
      </p:sp>
      <p:sp>
        <p:nvSpPr>
          <p:cNvPr id="3" name="Content Placeholder 2">
            <a:extLst>
              <a:ext uri="{FF2B5EF4-FFF2-40B4-BE49-F238E27FC236}">
                <a16:creationId xmlns:a16="http://schemas.microsoft.com/office/drawing/2014/main" id="{A3BFAAC1-C607-4C5A-8578-F8AF66D7A419}"/>
              </a:ext>
            </a:extLst>
          </p:cNvPr>
          <p:cNvSpPr>
            <a:spLocks noGrp="1"/>
          </p:cNvSpPr>
          <p:nvPr>
            <p:ph idx="1"/>
          </p:nvPr>
        </p:nvSpPr>
        <p:spPr/>
        <p:txBody>
          <a:bodyPr/>
          <a:lstStyle/>
          <a:p>
            <a:pPr marL="514350" indent="-514350">
              <a:buFont typeface="+mj-lt"/>
              <a:buAutoNum type="romanUcPeriod"/>
            </a:pPr>
            <a:r>
              <a:rPr lang="en-US" dirty="0"/>
              <a:t>Legitimacy - social credibility and acceptability</a:t>
            </a:r>
          </a:p>
          <a:p>
            <a:pPr marL="514350" indent="-514350">
              <a:buFont typeface="+mj-lt"/>
              <a:buAutoNum type="romanUcPeriod"/>
            </a:pPr>
            <a:r>
              <a:rPr lang="en-US" dirty="0"/>
              <a:t>Input Legitimacy - way in which public choices are derived from the voice and preferences of citizens and how officials are held accountable</a:t>
            </a:r>
          </a:p>
          <a:p>
            <a:pPr marL="514350" indent="-514350">
              <a:buFont typeface="+mj-lt"/>
              <a:buAutoNum type="romanUcPeriod"/>
            </a:pPr>
            <a:r>
              <a:rPr lang="en-US" dirty="0"/>
              <a:t>Output Legitimacy - effectiveness in achieving goals</a:t>
            </a:r>
          </a:p>
          <a:p>
            <a:pPr marL="514350" indent="-514350">
              <a:buFont typeface="+mj-lt"/>
              <a:buAutoNum type="romanUcPeriod"/>
            </a:pPr>
            <a:r>
              <a:rPr lang="en-US" dirty="0"/>
              <a:t>Metagovernance - where the rules of the game are devised!</a:t>
            </a:r>
          </a:p>
        </p:txBody>
      </p:sp>
    </p:spTree>
    <p:extLst>
      <p:ext uri="{BB962C8B-B14F-4D97-AF65-F5344CB8AC3E}">
        <p14:creationId xmlns:p14="http://schemas.microsoft.com/office/powerpoint/2010/main" val="31659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768E-1CA5-4AF7-B693-95529F555949}"/>
              </a:ext>
            </a:extLst>
          </p:cNvPr>
          <p:cNvSpPr>
            <a:spLocks noGrp="1"/>
          </p:cNvSpPr>
          <p:nvPr>
            <p:ph type="title"/>
          </p:nvPr>
        </p:nvSpPr>
        <p:spPr>
          <a:xfrm>
            <a:off x="1522413" y="369425"/>
            <a:ext cx="9829799" cy="1219200"/>
          </a:xfrm>
        </p:spPr>
        <p:txBody>
          <a:bodyPr/>
          <a:lstStyle/>
          <a:p>
            <a:r>
              <a:rPr lang="en-US" dirty="0"/>
              <a:t>2. Introduction</a:t>
            </a:r>
            <a:br>
              <a:rPr lang="en-US" dirty="0"/>
            </a:br>
            <a:r>
              <a:rPr lang="en-US" dirty="0"/>
              <a:t> </a:t>
            </a:r>
            <a:endParaRPr lang="en-IN" dirty="0"/>
          </a:p>
        </p:txBody>
      </p:sp>
      <p:sp>
        <p:nvSpPr>
          <p:cNvPr id="3" name="Content Placeholder 2">
            <a:extLst>
              <a:ext uri="{FF2B5EF4-FFF2-40B4-BE49-F238E27FC236}">
                <a16:creationId xmlns:a16="http://schemas.microsoft.com/office/drawing/2014/main" id="{2A042799-5AAD-43EE-8EA9-2B33DEACD5C8}"/>
              </a:ext>
            </a:extLst>
          </p:cNvPr>
          <p:cNvSpPr>
            <a:spLocks noGrp="1"/>
          </p:cNvSpPr>
          <p:nvPr>
            <p:ph idx="1"/>
          </p:nvPr>
        </p:nvSpPr>
        <p:spPr/>
        <p:txBody>
          <a:bodyPr/>
          <a:lstStyle/>
          <a:p>
            <a:pPr marL="514350" indent="-514350">
              <a:buFont typeface="+mj-lt"/>
              <a:buAutoNum type="romanUcPeriod"/>
            </a:pPr>
            <a:r>
              <a:rPr lang="en-IN" dirty="0"/>
              <a:t>Aftermath of the Financial Crisis - widespread uneasiness about the </a:t>
            </a:r>
            <a:r>
              <a:rPr lang="en-US" dirty="0"/>
              <a:t>way money and finance work</a:t>
            </a:r>
          </a:p>
          <a:p>
            <a:pPr marL="514350" indent="-514350">
              <a:buFont typeface="+mj-lt"/>
              <a:buAutoNum type="romanUcPeriod"/>
            </a:pPr>
            <a:r>
              <a:rPr lang="en-US" dirty="0"/>
              <a:t>Legitimacy Crisis!</a:t>
            </a:r>
          </a:p>
          <a:p>
            <a:pPr marL="514350" indent="-514350">
              <a:buFont typeface="+mj-lt"/>
              <a:buAutoNum type="romanUcPeriod"/>
            </a:pPr>
            <a:r>
              <a:rPr lang="en-US" dirty="0"/>
              <a:t>Use of legitimacy framework to evaluate the claims of Bitcoin providing an answer to the legitimacy crisis of the current monetary and payment system</a:t>
            </a:r>
            <a:endParaRPr lang="en-IN" dirty="0"/>
          </a:p>
        </p:txBody>
      </p:sp>
    </p:spTree>
    <p:extLst>
      <p:ext uri="{BB962C8B-B14F-4D97-AF65-F5344CB8AC3E}">
        <p14:creationId xmlns:p14="http://schemas.microsoft.com/office/powerpoint/2010/main" val="2970251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ECB4C-BF5E-41EB-80FA-83D59805F0EA}"/>
              </a:ext>
            </a:extLst>
          </p:cNvPr>
          <p:cNvSpPr>
            <a:spLocks noGrp="1"/>
          </p:cNvSpPr>
          <p:nvPr>
            <p:ph type="title"/>
          </p:nvPr>
        </p:nvSpPr>
        <p:spPr/>
        <p:txBody>
          <a:bodyPr>
            <a:normAutofit/>
          </a:bodyPr>
          <a:lstStyle/>
          <a:p>
            <a:r>
              <a:rPr lang="en-US" dirty="0"/>
              <a:t>3. The legitimation crisis of current money and payment systems</a:t>
            </a:r>
            <a:endParaRPr lang="en-IN" dirty="0"/>
          </a:p>
        </p:txBody>
      </p:sp>
      <p:sp>
        <p:nvSpPr>
          <p:cNvPr id="3" name="Content Placeholder 2">
            <a:extLst>
              <a:ext uri="{FF2B5EF4-FFF2-40B4-BE49-F238E27FC236}">
                <a16:creationId xmlns:a16="http://schemas.microsoft.com/office/drawing/2014/main" id="{2C42D4F0-0865-4416-BF1B-40B7EE5DBA38}"/>
              </a:ext>
            </a:extLst>
          </p:cNvPr>
          <p:cNvSpPr>
            <a:spLocks noGrp="1"/>
          </p:cNvSpPr>
          <p:nvPr>
            <p:ph idx="1"/>
          </p:nvPr>
        </p:nvSpPr>
        <p:spPr/>
        <p:txBody>
          <a:bodyPr/>
          <a:lstStyle/>
          <a:p>
            <a:pPr marL="514350" indent="-514350">
              <a:buFont typeface="+mj-lt"/>
              <a:buAutoNum type="romanUcPeriod"/>
            </a:pPr>
            <a:r>
              <a:rPr lang="en-US" dirty="0"/>
              <a:t>Pre-crisis - limited input legitimacy believed to be a precondition for achieving output legitimacy</a:t>
            </a:r>
          </a:p>
          <a:p>
            <a:pPr marL="514350" indent="-514350">
              <a:buFont typeface="+mj-lt"/>
              <a:buAutoNum type="romanUcPeriod"/>
            </a:pPr>
            <a:r>
              <a:rPr lang="en-US" dirty="0"/>
              <a:t>Who defines the standards for legitimacy? – Demand for a complete overhaul of current money governance!</a:t>
            </a:r>
          </a:p>
          <a:p>
            <a:pPr marL="514350" indent="-514350">
              <a:buFont typeface="+mj-lt"/>
              <a:buAutoNum type="romanUcPeriod"/>
            </a:pPr>
            <a:r>
              <a:rPr lang="en-US" dirty="0"/>
              <a:t>Bitcoin </a:t>
            </a:r>
            <a:r>
              <a:rPr lang="en-IN" dirty="0"/>
              <a:t>as a practical </a:t>
            </a:r>
            <a:r>
              <a:rPr lang="en-US" dirty="0"/>
              <a:t>form of critique of the current monetary and payment system</a:t>
            </a:r>
          </a:p>
        </p:txBody>
      </p:sp>
    </p:spTree>
    <p:extLst>
      <p:ext uri="{BB962C8B-B14F-4D97-AF65-F5344CB8AC3E}">
        <p14:creationId xmlns:p14="http://schemas.microsoft.com/office/powerpoint/2010/main" val="281321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7A900-A86A-4A64-8418-B44BB0F3A9AE}"/>
              </a:ext>
            </a:extLst>
          </p:cNvPr>
          <p:cNvSpPr>
            <a:spLocks noGrp="1"/>
          </p:cNvSpPr>
          <p:nvPr>
            <p:ph type="title"/>
          </p:nvPr>
        </p:nvSpPr>
        <p:spPr/>
        <p:txBody>
          <a:bodyPr/>
          <a:lstStyle/>
          <a:p>
            <a:r>
              <a:rPr lang="en-US" dirty="0"/>
              <a:t>4. </a:t>
            </a:r>
            <a:r>
              <a:rPr lang="en-IN" dirty="0"/>
              <a:t>The Bitcoin proposal</a:t>
            </a:r>
            <a:br>
              <a:rPr lang="en-IN" dirty="0"/>
            </a:br>
            <a:r>
              <a:rPr lang="en-US" dirty="0"/>
              <a:t> </a:t>
            </a:r>
            <a:endParaRPr lang="en-IN" dirty="0"/>
          </a:p>
        </p:txBody>
      </p:sp>
      <p:sp>
        <p:nvSpPr>
          <p:cNvPr id="3" name="Content Placeholder 2">
            <a:extLst>
              <a:ext uri="{FF2B5EF4-FFF2-40B4-BE49-F238E27FC236}">
                <a16:creationId xmlns:a16="http://schemas.microsoft.com/office/drawing/2014/main" id="{7BF7FFD9-1561-4B58-95B6-7F992AC2B079}"/>
              </a:ext>
            </a:extLst>
          </p:cNvPr>
          <p:cNvSpPr>
            <a:spLocks noGrp="1"/>
          </p:cNvSpPr>
          <p:nvPr>
            <p:ph idx="1"/>
          </p:nvPr>
        </p:nvSpPr>
        <p:spPr/>
        <p:txBody>
          <a:bodyPr/>
          <a:lstStyle/>
          <a:p>
            <a:pPr marL="514350" indent="-514350">
              <a:buFont typeface="+mj-lt"/>
              <a:buAutoNum type="romanUcPeriod"/>
            </a:pPr>
            <a:r>
              <a:rPr lang="en-US" dirty="0"/>
              <a:t>A virtual currency and payment system proposed online in 2009 by someone under the name of Satoshi Nakamoto</a:t>
            </a:r>
          </a:p>
          <a:p>
            <a:pPr marL="514350" indent="-514350">
              <a:buFont typeface="+mj-lt"/>
              <a:buAutoNum type="romanUcPeriod"/>
            </a:pPr>
            <a:r>
              <a:rPr lang="en-IN" dirty="0"/>
              <a:t>Community-driven, free, </a:t>
            </a:r>
            <a:r>
              <a:rPr lang="en-US" dirty="0"/>
              <a:t>open-source platform that allows its users to produce ‘money’ and to transmit payments anonymously </a:t>
            </a:r>
            <a:r>
              <a:rPr lang="en-IN" dirty="0"/>
              <a:t>without using established intermediaries</a:t>
            </a:r>
            <a:endParaRPr lang="en-US" dirty="0"/>
          </a:p>
          <a:p>
            <a:pPr marL="514350" indent="-514350">
              <a:buFont typeface="+mj-lt"/>
              <a:buAutoNum type="romanUcPeriod"/>
            </a:pPr>
            <a:r>
              <a:rPr lang="en-US" dirty="0"/>
              <a:t>Limited stock of 21 million ‘coins’</a:t>
            </a:r>
            <a:r>
              <a:rPr lang="en-IN" dirty="0"/>
              <a:t> mined by private computer nodes solving cryptographic puzzles in order to maintain a time stamped transaction ledger</a:t>
            </a:r>
          </a:p>
          <a:p>
            <a:pPr marL="514350" indent="-514350">
              <a:buFont typeface="+mj-lt"/>
              <a:buAutoNum type="romanUcPeriod"/>
            </a:pPr>
            <a:r>
              <a:rPr lang="en-US" dirty="0"/>
              <a:t>A</a:t>
            </a:r>
            <a:r>
              <a:rPr lang="en-IN" dirty="0"/>
              <a:t> form of digital gold or a stand against the power and a step towards true democracy?</a:t>
            </a:r>
            <a:endParaRPr lang="en-US" dirty="0"/>
          </a:p>
        </p:txBody>
      </p:sp>
    </p:spTree>
    <p:extLst>
      <p:ext uri="{BB962C8B-B14F-4D97-AF65-F5344CB8AC3E}">
        <p14:creationId xmlns:p14="http://schemas.microsoft.com/office/powerpoint/2010/main" val="353496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0C833-7B5F-47E8-BB5A-58713CB544C1}"/>
              </a:ext>
            </a:extLst>
          </p:cNvPr>
          <p:cNvSpPr>
            <a:spLocks noGrp="1"/>
          </p:cNvSpPr>
          <p:nvPr>
            <p:ph type="title"/>
          </p:nvPr>
        </p:nvSpPr>
        <p:spPr/>
        <p:txBody>
          <a:bodyPr/>
          <a:lstStyle/>
          <a:p>
            <a:r>
              <a:rPr lang="en-US" dirty="0"/>
              <a:t>5. Governance, input and output legitimacy</a:t>
            </a:r>
            <a:br>
              <a:rPr lang="en-US" dirty="0"/>
            </a:br>
            <a:endParaRPr lang="en-IN" dirty="0"/>
          </a:p>
        </p:txBody>
      </p:sp>
      <p:sp>
        <p:nvSpPr>
          <p:cNvPr id="3" name="Content Placeholder 2">
            <a:extLst>
              <a:ext uri="{FF2B5EF4-FFF2-40B4-BE49-F238E27FC236}">
                <a16:creationId xmlns:a16="http://schemas.microsoft.com/office/drawing/2014/main" id="{BB8CD5A2-AF7A-47BF-A68C-4F597E020D2F}"/>
              </a:ext>
            </a:extLst>
          </p:cNvPr>
          <p:cNvSpPr>
            <a:spLocks noGrp="1"/>
          </p:cNvSpPr>
          <p:nvPr>
            <p:ph idx="1"/>
          </p:nvPr>
        </p:nvSpPr>
        <p:spPr/>
        <p:txBody>
          <a:bodyPr/>
          <a:lstStyle/>
          <a:p>
            <a:pPr marL="0" indent="0">
              <a:buNone/>
            </a:pPr>
            <a:r>
              <a:rPr lang="en-US" dirty="0"/>
              <a:t>Three major governance mechanisms that can be employed by </a:t>
            </a:r>
            <a:r>
              <a:rPr lang="en-IN" dirty="0"/>
              <a:t>Metagovernance arrangements:</a:t>
            </a:r>
          </a:p>
          <a:p>
            <a:pPr marL="514350" indent="-514350">
              <a:buFont typeface="+mj-lt"/>
              <a:buAutoNum type="romanUcPeriod"/>
            </a:pPr>
            <a:r>
              <a:rPr lang="en-US" dirty="0"/>
              <a:t>Hierarchies - the state and large corporations in oligopolistic markets have power resources that allow them to reach goals by decision. Decision making is centralized and formalized. Vulnerable to efficiency losses but advantage in attaining output legitimacy through power to secure general acceptance and a certain stability of outcomes </a:t>
            </a:r>
            <a:endParaRPr lang="en-IN" dirty="0"/>
          </a:p>
        </p:txBody>
      </p:sp>
    </p:spTree>
    <p:extLst>
      <p:ext uri="{BB962C8B-B14F-4D97-AF65-F5344CB8AC3E}">
        <p14:creationId xmlns:p14="http://schemas.microsoft.com/office/powerpoint/2010/main" val="393736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0C833-7B5F-47E8-BB5A-58713CB544C1}"/>
              </a:ext>
            </a:extLst>
          </p:cNvPr>
          <p:cNvSpPr>
            <a:spLocks noGrp="1"/>
          </p:cNvSpPr>
          <p:nvPr>
            <p:ph type="title"/>
          </p:nvPr>
        </p:nvSpPr>
        <p:spPr/>
        <p:txBody>
          <a:bodyPr/>
          <a:lstStyle/>
          <a:p>
            <a:r>
              <a:rPr lang="en-US" dirty="0"/>
              <a:t>5. Governance, input and output legitimacy</a:t>
            </a:r>
            <a:br>
              <a:rPr lang="en-US" dirty="0"/>
            </a:br>
            <a:endParaRPr lang="en-IN" dirty="0"/>
          </a:p>
        </p:txBody>
      </p:sp>
      <p:sp>
        <p:nvSpPr>
          <p:cNvPr id="3" name="Content Placeholder 2">
            <a:extLst>
              <a:ext uri="{FF2B5EF4-FFF2-40B4-BE49-F238E27FC236}">
                <a16:creationId xmlns:a16="http://schemas.microsoft.com/office/drawing/2014/main" id="{BB8CD5A2-AF7A-47BF-A68C-4F597E020D2F}"/>
              </a:ext>
            </a:extLst>
          </p:cNvPr>
          <p:cNvSpPr>
            <a:spLocks noGrp="1"/>
          </p:cNvSpPr>
          <p:nvPr>
            <p:ph idx="1"/>
          </p:nvPr>
        </p:nvSpPr>
        <p:spPr/>
        <p:txBody>
          <a:bodyPr>
            <a:normAutofit lnSpcReduction="10000"/>
          </a:bodyPr>
          <a:lstStyle/>
          <a:p>
            <a:pPr marL="514350" indent="-514350">
              <a:buFont typeface="+mj-lt"/>
              <a:buAutoNum type="romanUcPeriod" startAt="2"/>
            </a:pPr>
            <a:r>
              <a:rPr lang="en-IN" dirty="0"/>
              <a:t>Markets - </a:t>
            </a:r>
            <a:r>
              <a:rPr lang="en-US" dirty="0"/>
              <a:t>output legitimacy through their efficiency due to decentralized and non-formalized decision making under competition. </a:t>
            </a:r>
            <a:r>
              <a:rPr lang="en-IN" dirty="0"/>
              <a:t>Input legitimacy </a:t>
            </a:r>
            <a:r>
              <a:rPr lang="en-US" dirty="0"/>
              <a:t>secured by an institutionalized respect for individual property rights, by the right of individuals to voluntarily enter into contracts and due to its main governance resource, competition.</a:t>
            </a:r>
          </a:p>
          <a:p>
            <a:pPr marL="514350" indent="-514350">
              <a:buFont typeface="+mj-lt"/>
              <a:buAutoNum type="romanUcPeriod" startAt="2"/>
            </a:pPr>
            <a:r>
              <a:rPr lang="en-IN" dirty="0"/>
              <a:t>Communities - </a:t>
            </a:r>
            <a:r>
              <a:rPr lang="en-US" dirty="0"/>
              <a:t>associations of people with trust as the main governing resource. Utilizing trust, reputation, personal pride, respect etc., communities can achieve output legitimacy. Input legitimacy depends on prevailing values like informal consensus, voting, decision by accepted informal authority, etc.</a:t>
            </a:r>
          </a:p>
          <a:p>
            <a:pPr marL="0" indent="0">
              <a:buNone/>
            </a:pPr>
            <a:r>
              <a:rPr lang="en-US" dirty="0"/>
              <a:t>Digital currency communities? Lack trust due to remoteness!</a:t>
            </a:r>
          </a:p>
          <a:p>
            <a:pPr marL="514350" indent="-514350">
              <a:buFont typeface="+mj-lt"/>
              <a:buAutoNum type="romanUcPeriod" startAt="2"/>
            </a:pPr>
            <a:endParaRPr lang="en-IN" dirty="0"/>
          </a:p>
        </p:txBody>
      </p:sp>
    </p:spTree>
    <p:extLst>
      <p:ext uri="{BB962C8B-B14F-4D97-AF65-F5344CB8AC3E}">
        <p14:creationId xmlns:p14="http://schemas.microsoft.com/office/powerpoint/2010/main" val="180372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rency symbols presentation (widescreen).potx" id="{0BEEB329-2C4D-4D02-9858-CA91ACE92AB1}" vid="{944DA297-E844-470D-A85C-00068074ACC2}"/>
    </a:ext>
  </a:ext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Currency symbols presentation (widescreen)</Template>
  <TotalTime>309</TotalTime>
  <Words>1285</Words>
  <Application>Microsoft Office PowerPoint</Application>
  <PresentationFormat>Custom</PresentationFormat>
  <Paragraphs>94</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Cambria</vt:lpstr>
      <vt:lpstr>Currency Symbols 16x9</vt:lpstr>
      <vt:lpstr>Bitcoin and the legitimacy crisis of money</vt:lpstr>
      <vt:lpstr>Abstract </vt:lpstr>
      <vt:lpstr>Outline </vt:lpstr>
      <vt:lpstr>1. Key terms </vt:lpstr>
      <vt:lpstr>2. Introduction  </vt:lpstr>
      <vt:lpstr>3. The legitimation crisis of current money and payment systems</vt:lpstr>
      <vt:lpstr>4. The Bitcoin proposal  </vt:lpstr>
      <vt:lpstr>5. Governance, input and output legitimacy </vt:lpstr>
      <vt:lpstr>5. Governance, input and output legitimacy </vt:lpstr>
      <vt:lpstr>6. The current governance of money </vt:lpstr>
      <vt:lpstr>6. The current governance of money </vt:lpstr>
      <vt:lpstr>7. Cutting out the middlemen? Bitcoin as a payment system</vt:lpstr>
      <vt:lpstr>7. Cutting out the middlemen? Bitcoin as a payment system</vt:lpstr>
      <vt:lpstr>8. Digital gold? Bitcoin as a monetary system </vt:lpstr>
      <vt:lpstr>8. Digital gold? Bitcoin as a monetary system </vt:lpstr>
      <vt:lpstr>9. Conclusion and thoughts </vt:lpstr>
      <vt:lpstr>9. Conclusion and thoughts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Bitcoin and the legitimacy crisis of money</dc:title>
  <dc:creator>Nishant Vaishampayan</dc:creator>
  <cp:lastModifiedBy>Nishant Vaishampayan</cp:lastModifiedBy>
  <cp:revision>102</cp:revision>
  <cp:lastPrinted>2017-10-10T19:30:58Z</cp:lastPrinted>
  <dcterms:created xsi:type="dcterms:W3CDTF">2017-10-10T14:23:30Z</dcterms:created>
  <dcterms:modified xsi:type="dcterms:W3CDTF">2017-10-10T22:23:10Z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